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9" r:id="rId3"/>
  </p:sldIdLst>
  <p:sldSz cx="9972675" cy="6985000"/>
  <p:notesSz cx="6761163" cy="9942513"/>
  <p:defaultTextStyle>
    <a:defPPr>
      <a:defRPr lang="ru-RU"/>
    </a:defPPr>
    <a:lvl1pPr marL="0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1673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3346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75019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66692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58364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50037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41710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33383" algn="l" defTabSz="98334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0">
          <p15:clr>
            <a:srgbClr val="A4A3A4"/>
          </p15:clr>
        </p15:guide>
        <p15:guide id="2" pos="31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33FF"/>
    <a:srgbClr val="D9D9D9"/>
    <a:srgbClr val="6699FF"/>
    <a:srgbClr val="AF0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8399" autoAdjust="0"/>
  </p:normalViewPr>
  <p:slideViewPr>
    <p:cSldViewPr>
      <p:cViewPr varScale="1">
        <p:scale>
          <a:sx n="113" d="100"/>
          <a:sy n="113" d="100"/>
        </p:scale>
        <p:origin x="-1272" y="-108"/>
      </p:cViewPr>
      <p:guideLst>
        <p:guide orient="horz" pos="2200"/>
        <p:guide pos="31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0765C56D-43E9-4387-ACBD-4A8D7F13E372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20725" y="746125"/>
            <a:ext cx="53213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0882" tIns="45441" rIns="90882" bIns="4544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6A9E7240-102F-4F8C-ACBD-36F0A21B44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14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1673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83346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75019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66692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58364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50037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41710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33383" algn="l" defTabSz="98334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20725" y="746125"/>
            <a:ext cx="53213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7240-102F-4F8C-ACBD-36F0A21B442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82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" y="0"/>
            <a:ext cx="398907" cy="6981390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37612" y="693085"/>
            <a:ext cx="49863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93458" y="693085"/>
            <a:ext cx="29918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72679" y="693085"/>
            <a:ext cx="9973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41866" y="693085"/>
            <a:ext cx="9973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97267" y="4423836"/>
            <a:ext cx="8476774" cy="2011680"/>
          </a:xfrm>
        </p:spPr>
        <p:txBody>
          <a:bodyPr/>
          <a:lstStyle>
            <a:lvl1pPr marR="9833" algn="l">
              <a:defRPr sz="43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97267" y="2887135"/>
            <a:ext cx="8476774" cy="1536700"/>
          </a:xfrm>
        </p:spPr>
        <p:txBody>
          <a:bodyPr lIns="108168" tIns="49167" anchor="b"/>
          <a:lstStyle>
            <a:lvl1pPr marL="0" indent="0" algn="l">
              <a:spcBef>
                <a:spcPts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91673" indent="0" algn="ctr">
              <a:buNone/>
            </a:lvl2pPr>
            <a:lvl3pPr marL="983346" indent="0" algn="ctr">
              <a:buNone/>
            </a:lvl3pPr>
            <a:lvl4pPr marL="1475019" indent="0" algn="ctr">
              <a:buNone/>
            </a:lvl4pPr>
            <a:lvl5pPr marL="1966692" indent="0" algn="ctr">
              <a:buNone/>
            </a:lvl5pPr>
            <a:lvl6pPr marL="2458364" indent="0" algn="ctr">
              <a:buNone/>
            </a:lvl6pPr>
            <a:lvl7pPr marL="2950037" indent="0" algn="ctr">
              <a:buNone/>
            </a:lvl7pPr>
            <a:lvl8pPr marL="3441710" indent="0" algn="ctr">
              <a:buNone/>
            </a:lvl8pPr>
            <a:lvl9pPr marL="3933383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78427" y="5140867"/>
            <a:ext cx="79781" cy="172296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78427" y="4885654"/>
            <a:ext cx="79781" cy="232833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78427" y="4723568"/>
            <a:ext cx="79781" cy="13970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78427" y="4626684"/>
            <a:ext cx="79781" cy="7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0190" y="279729"/>
            <a:ext cx="2160746" cy="5959887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4846" y="279729"/>
            <a:ext cx="6399133" cy="5959887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5266576" y="1093779"/>
            <a:ext cx="4713830" cy="58984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407866" y="0"/>
            <a:ext cx="6014291" cy="67378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5014863" y="1468217"/>
            <a:ext cx="4191000" cy="12964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6482241" y="0"/>
            <a:ext cx="2991804" cy="43462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6482240" y="4346227"/>
            <a:ext cx="3490436" cy="11641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6482239" y="0"/>
            <a:ext cx="1495901" cy="43462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6487438" y="4325211"/>
            <a:ext cx="2280210" cy="26597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6482239" y="4346222"/>
            <a:ext cx="1745218" cy="26387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6482240" y="1397000"/>
            <a:ext cx="3490436" cy="29492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6482240" y="1785061"/>
            <a:ext cx="3490436" cy="256116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1080373" y="4346222"/>
            <a:ext cx="5401866" cy="26387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81739" y="4346222"/>
            <a:ext cx="5817394" cy="26387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400067" y="2483556"/>
            <a:ext cx="6149816" cy="186266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400067" y="2173113"/>
            <a:ext cx="6149816" cy="217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986338" y="4346222"/>
            <a:ext cx="1495901" cy="26387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8335" tIns="49167" rIns="98335" bIns="49167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70966" y="1376707"/>
            <a:ext cx="6236246" cy="995589"/>
          </a:xfrm>
        </p:spPr>
        <p:txBody>
          <a:bodyPr lIns="88501" tIns="49167" bIns="0" anchor="t"/>
          <a:lstStyle>
            <a:lvl1pPr marL="5900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6072" y="409719"/>
            <a:ext cx="9274588" cy="90267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0966" y="521550"/>
            <a:ext cx="8895626" cy="791633"/>
          </a:xfrm>
        </p:spPr>
        <p:txBody>
          <a:bodyPr tIns="68834"/>
          <a:lstStyle>
            <a:lvl1pPr algn="l">
              <a:buNone/>
              <a:defRPr sz="4100" b="0" cap="none" spc="-161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405208" y="693085"/>
            <a:ext cx="29918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48366" y="693085"/>
            <a:ext cx="29918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89091" y="693085"/>
            <a:ext cx="9973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519904" y="693085"/>
            <a:ext cx="9973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5834" y="693085"/>
            <a:ext cx="39891" cy="372532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637" y="521553"/>
            <a:ext cx="8975409" cy="931332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6426" y="1803296"/>
            <a:ext cx="4404598" cy="460977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7234" y="1803296"/>
            <a:ext cx="4404598" cy="460977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9720"/>
            <a:ext cx="9670660" cy="90267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574" y="521553"/>
            <a:ext cx="8476774" cy="931332"/>
          </a:xfrm>
        </p:spPr>
        <p:txBody>
          <a:bodyPr anchor="t"/>
          <a:lstStyle>
            <a:lvl1pPr>
              <a:defRPr sz="43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8642" y="1843266"/>
            <a:ext cx="4406331" cy="651609"/>
          </a:xfrm>
        </p:spPr>
        <p:txBody>
          <a:bodyPr anchor="ctr"/>
          <a:lstStyle>
            <a:lvl1pPr marL="78668" indent="0" algn="l">
              <a:buNone/>
              <a:defRPr sz="2600" b="1">
                <a:solidFill>
                  <a:schemeClr val="accent2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65981" y="1843266"/>
            <a:ext cx="4408061" cy="651609"/>
          </a:xfrm>
        </p:spPr>
        <p:txBody>
          <a:bodyPr anchor="ctr"/>
          <a:lstStyle>
            <a:lvl1pPr marL="78668" indent="0">
              <a:buNone/>
              <a:defRPr sz="2600" b="1">
                <a:solidFill>
                  <a:schemeClr val="accent2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98642" y="2504579"/>
            <a:ext cx="4406331" cy="40326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65981" y="2504579"/>
            <a:ext cx="4408061" cy="40326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5746" y="693085"/>
            <a:ext cx="49863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1592" y="693085"/>
            <a:ext cx="29918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813" y="693085"/>
            <a:ext cx="9973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1" y="693085"/>
            <a:ext cx="9973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63343" y="693085"/>
            <a:ext cx="29918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206501" y="693085"/>
            <a:ext cx="29918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47226" y="693085"/>
            <a:ext cx="9973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78038" y="693085"/>
            <a:ext cx="9973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03968" y="693085"/>
            <a:ext cx="39891" cy="372532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7267" y="521553"/>
            <a:ext cx="8476774" cy="931332"/>
          </a:xfrm>
        </p:spPr>
        <p:txBody>
          <a:bodyPr/>
          <a:lstStyle>
            <a:lvl1pPr>
              <a:defRPr sz="43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956" y="278111"/>
            <a:ext cx="8975409" cy="1183569"/>
          </a:xfrm>
        </p:spPr>
        <p:txBody>
          <a:bodyPr anchor="ctr"/>
          <a:lstStyle>
            <a:lvl1pPr algn="l">
              <a:buNone/>
              <a:defRPr sz="39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47950" y="1461681"/>
            <a:ext cx="2742486" cy="4656667"/>
          </a:xfrm>
        </p:spPr>
        <p:txBody>
          <a:bodyPr/>
          <a:lstStyle>
            <a:lvl1pPr marL="59001" indent="0">
              <a:buNone/>
              <a:defRPr sz="19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739754" y="1461681"/>
            <a:ext cx="5983605" cy="465666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01385" y="8"/>
            <a:ext cx="9573768" cy="1912814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96109" y="1919937"/>
            <a:ext cx="9578548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9291007" y="1237153"/>
            <a:ext cx="135222" cy="140108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97269" y="449427"/>
            <a:ext cx="7479506" cy="714744"/>
          </a:xfrm>
        </p:spPr>
        <p:txBody>
          <a:bodyPr anchor="b"/>
          <a:lstStyle>
            <a:lvl1pPr algn="l">
              <a:buNone/>
              <a:defRPr sz="23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1385" y="1928855"/>
            <a:ext cx="9573768" cy="505199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4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97269" y="1171444"/>
            <a:ext cx="7479506" cy="698500"/>
          </a:xfrm>
        </p:spPr>
        <p:txBody>
          <a:bodyPr/>
          <a:lstStyle>
            <a:lvl1pPr marL="29500" indent="0">
              <a:spcBef>
                <a:spcPts val="0"/>
              </a:spcBef>
              <a:buNone/>
              <a:defRPr sz="1500">
                <a:solidFill>
                  <a:srgbClr val="FFFFFF"/>
                </a:solidFill>
              </a:defRPr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9457218" y="1392375"/>
            <a:ext cx="135222" cy="140108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9078887" y="1497450"/>
            <a:ext cx="135222" cy="140108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063979" y="56532"/>
            <a:ext cx="2326958" cy="371887"/>
          </a:xfrm>
        </p:spPr>
        <p:txBody>
          <a:bodyPr/>
          <a:lstStyle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97268" y="56532"/>
            <a:ext cx="6066711" cy="371887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390937" y="56532"/>
            <a:ext cx="498634" cy="371887"/>
          </a:xfrm>
        </p:spPr>
        <p:txBody>
          <a:bodyPr/>
          <a:lstStyle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" y="0"/>
            <a:ext cx="398907" cy="6981390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78427" y="5140867"/>
            <a:ext cx="79781" cy="172296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78427" y="4885654"/>
            <a:ext cx="79781" cy="232833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78427" y="4723568"/>
            <a:ext cx="79781" cy="13970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78427" y="4626684"/>
            <a:ext cx="79781" cy="7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7612" y="693085"/>
            <a:ext cx="49863" cy="372532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93458" y="693085"/>
            <a:ext cx="29918" cy="372532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2679" y="693085"/>
            <a:ext cx="9973" cy="372532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41866" y="693085"/>
            <a:ext cx="9973" cy="372532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8335" tIns="49167" rIns="98335" bIns="4916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97267" y="521553"/>
            <a:ext cx="8476774" cy="931332"/>
          </a:xfrm>
          <a:prstGeom prst="rect">
            <a:avLst/>
          </a:prstGeom>
        </p:spPr>
        <p:txBody>
          <a:bodyPr vert="horz" lIns="98335" tIns="49167" rIns="98335" bIns="49167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97267" y="1816595"/>
            <a:ext cx="8476774" cy="4656667"/>
          </a:xfrm>
          <a:prstGeom prst="rect">
            <a:avLst/>
          </a:prstGeom>
        </p:spPr>
        <p:txBody>
          <a:bodyPr vert="horz" lIns="98335" tIns="49167" rIns="98335" bIns="49167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063979" y="6535508"/>
            <a:ext cx="2326958" cy="371887"/>
          </a:xfrm>
          <a:prstGeom prst="rect">
            <a:avLst/>
          </a:prstGeom>
        </p:spPr>
        <p:txBody>
          <a:bodyPr vert="horz" lIns="98335" tIns="49167" rIns="98335" bIns="49167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610C373-C642-42BB-819A-E126E9F6BB0C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97268" y="6535508"/>
            <a:ext cx="6066711" cy="371887"/>
          </a:xfrm>
          <a:prstGeom prst="rect">
            <a:avLst/>
          </a:prstGeom>
        </p:spPr>
        <p:txBody>
          <a:bodyPr vert="horz" lIns="98335" tIns="49167" rIns="98335" bIns="49167" anchor="b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9390937" y="6535508"/>
            <a:ext cx="498634" cy="371887"/>
          </a:xfrm>
          <a:prstGeom prst="rect">
            <a:avLst/>
          </a:prstGeom>
        </p:spPr>
        <p:txBody>
          <a:bodyPr vert="horz" lIns="98335" tIns="49167" rIns="98335" bIns="49167" anchor="b"/>
          <a:lstStyle>
            <a:lvl1pPr algn="l" eaLnBrk="1" latinLnBrk="0" hangingPunct="1">
              <a:defRPr kumimoji="0" sz="1300">
                <a:solidFill>
                  <a:schemeClr val="tx2"/>
                </a:solidFill>
              </a:defRPr>
            </a:lvl1pPr>
            <a:extLst/>
          </a:lstStyle>
          <a:p>
            <a:fld id="{4D14FB67-2781-413C-A89B-6CE55B9B7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 spc="-108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42506" indent="-368755" algn="l" rtl="0" eaLnBrk="1" latinLnBrk="0" hangingPunct="1">
        <a:spcBef>
          <a:spcPts val="753"/>
        </a:spcBef>
        <a:buClr>
          <a:schemeClr val="tx2"/>
        </a:buClr>
        <a:buSzPct val="95000"/>
        <a:buFont typeface="Wingdings"/>
        <a:buChar char="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96510" indent="-307296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847" indent="-245836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017" indent="-245836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93020" indent="-22617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838857" indent="-22617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045359" indent="-196669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251862" indent="-196669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458364" indent="-196669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916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833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750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9666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4583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9500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4417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9333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C0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138774"/>
              </p:ext>
            </p:extLst>
          </p:nvPr>
        </p:nvGraphicFramePr>
        <p:xfrm>
          <a:off x="89793" y="0"/>
          <a:ext cx="9882882" cy="6876876"/>
        </p:xfrm>
        <a:graphic>
          <a:graphicData uri="http://schemas.openxmlformats.org/drawingml/2006/table">
            <a:tbl>
              <a:tblPr/>
              <a:tblGrid>
                <a:gridCol w="4941441"/>
                <a:gridCol w="4941441"/>
              </a:tblGrid>
              <a:tr h="6876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12" marR="457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Министерство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образования и науки Республики Татарстан</a:t>
                      </a:r>
                      <a:endParaRPr lang="ru-RU" sz="1000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НП «Совет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директоров образовательных учреждений СПО Республики 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Татарстан»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3</a:t>
                      </a:r>
                      <a:endParaRPr lang="ru-RU" sz="300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ГАПОУ «</a:t>
                      </a:r>
                      <a:r>
                        <a:rPr lang="ru-RU" sz="1000" b="1" cap="all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Казанский </a:t>
                      </a:r>
                      <a:r>
                        <a:rPr lang="ru-RU" sz="1000" b="1" cap="all" baseline="0" dirty="0" err="1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радиомеханический</a:t>
                      </a:r>
                      <a:r>
                        <a:rPr lang="ru-RU" sz="1000" b="1" cap="all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колледж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»</a:t>
                      </a:r>
                      <a:endParaRPr lang="ru-RU" sz="1000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ru-RU" sz="900" b="1" dirty="0" smtClean="0">
                        <a:solidFill>
                          <a:srgbClr val="003300"/>
                        </a:solidFill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ru-RU" sz="900" b="1" dirty="0" smtClean="0">
                        <a:solidFill>
                          <a:srgbClr val="003300"/>
                        </a:solidFill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ru-RU" sz="1200" b="1" dirty="0" smtClean="0">
                        <a:solidFill>
                          <a:srgbClr val="003300"/>
                        </a:solidFill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ru-RU" sz="400" b="1" dirty="0" smtClean="0">
                        <a:solidFill>
                          <a:srgbClr val="000000"/>
                        </a:solidFill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ПРОГРАММА 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отборочного (сетевого) этапа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Регионального чемпионата 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WorldSkills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Russia </a:t>
                      </a:r>
                      <a:endParaRPr lang="ru-RU" sz="2400" dirty="0" smtClean="0">
                        <a:solidFill>
                          <a:srgbClr val="C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 b="1" i="0" cap="none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по компетенции «Специалист по э</a:t>
                      </a:r>
                      <a:r>
                        <a:rPr lang="ru-RU" sz="1200" b="1" i="0" cap="none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лектронике</a:t>
                      </a:r>
                      <a:r>
                        <a:rPr lang="ru-RU" sz="1200" b="1" i="0" cap="none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»</a:t>
                      </a:r>
                      <a:endParaRPr lang="ru-RU" sz="1200" b="1" i="0" cap="none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i="1" dirty="0" smtClean="0">
                        <a:solidFill>
                          <a:srgbClr val="00206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16-18 декабря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г.Казань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endParaRPr lang="ru-RU" sz="1200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5712" marR="457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473" y="1044228"/>
            <a:ext cx="2804925" cy="2477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C0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99229"/>
              </p:ext>
            </p:extLst>
          </p:nvPr>
        </p:nvGraphicFramePr>
        <p:xfrm>
          <a:off x="0" y="349228"/>
          <a:ext cx="4752528" cy="409679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09585"/>
                <a:gridCol w="2660997"/>
                <a:gridCol w="1581946"/>
              </a:tblGrid>
              <a:tr h="230451">
                <a:tc gridSpan="3">
                  <a:txBody>
                    <a:bodyPr/>
                    <a:lstStyle/>
                    <a:p>
                      <a:pPr indent="36000"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16 декабря,       </a:t>
                      </a:r>
                      <a:r>
                        <a:rPr lang="ru-RU" sz="1000" spc="15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среда</a:t>
                      </a:r>
                      <a:endParaRPr lang="ru-RU" sz="1000" b="1" spc="150" baseline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9727" marR="99727" marT="46567" marB="46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1789">
                <a:tc>
                  <a:txBody>
                    <a:bodyPr/>
                    <a:lstStyle/>
                    <a:p>
                      <a:pPr indent="36000" algn="l"/>
                      <a:r>
                        <a:rPr lang="ru-RU" sz="7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727" marR="99727" marT="46567" marB="4656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ctr"/>
                      <a:r>
                        <a:rPr lang="ru-RU" sz="7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727" marR="99727" marT="46567" marB="465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ctr"/>
                      <a:r>
                        <a:rPr lang="ru-RU" sz="7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Ф.И.О., должность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727" marR="99727" marT="46567" marB="465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09"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09:00-09:30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/>
                      <a:r>
                        <a:rPr kumimoji="0"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ПРИЕМ, РЕГИСТРАЦИЯ.</a:t>
                      </a:r>
                    </a:p>
                    <a:p>
                      <a:pPr indent="36000"/>
                      <a:r>
                        <a:rPr kumimoji="0"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Кофе-брейк </a:t>
                      </a:r>
                    </a:p>
                    <a:p>
                      <a:pPr indent="36000"/>
                      <a:r>
                        <a:rPr kumimoji="0"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(фойе колледжа, каб.№213а)</a:t>
                      </a:r>
                    </a:p>
                    <a:p>
                      <a:pPr indent="36000"/>
                      <a:r>
                        <a:rPr kumimoji="0"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78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Замалетдинова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Л.А.- преподаватель 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403"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09:30-10:00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ОТКРЫТИЕ ОТБОРОЧНОГО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ЭТАПА РЕГИОНАЛЬНОГО ЧЕМПИОНАТА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indent="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ЖЕРЕБЬЕВКА УЧАСТНИКОВ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Ознакомление  с Порядком проведения конкурса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80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80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№212)</a:t>
                      </a:r>
                      <a:endParaRPr lang="ru-RU" sz="80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19817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Мухаметов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К.Б. – директор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Одиноков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Г.А. - преподаватель </a:t>
                      </a: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27"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10:00-12:30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ЗНАКОМСТВО  С РАБОЧИМИ 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МЕСТАМИ.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ИНСТРУКТАЖ </a:t>
                      </a: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ТЕХНИКЕ БЕЗОПАСНОСТИ </a:t>
                      </a: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СОРЕВНОВАНИЯ ПО КОМПЕТЕНЦИИ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«ЭЛЕКТРОНИКА»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ru-RU" sz="780" b="1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1 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«Изготовление печатной платы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приведенной электрической схеме,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Монтаж радиоэлементов и проверка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Работоспособности собранного изделия»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78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№306)</a:t>
                      </a:r>
                      <a:endParaRPr lang="ru-RU" sz="780" i="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19817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Одиноков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Г.А. – преподаватель 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Салимова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С.Р.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Гайнутдинова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Л.П.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Беттигер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В.Е. - программист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68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78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12:30-13:00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8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Гайнутдинова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Л.П.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КРМК</a:t>
                      </a: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346"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13:00-16:00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СОРЕВНОВАНИЯ ПО КОМПЕТЕНЦИИ </a:t>
                      </a: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ЭЛЕКТРОНИКА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ru-RU" sz="780" b="1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1 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«Изготовление печатной платы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приведенной электрической схеме,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Монтаж радиоэлементов и проверка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Работоспособности собранного изделия»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78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№213Б)</a:t>
                      </a:r>
                      <a:endParaRPr lang="ru-RU" sz="78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19817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Бикмухаметова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Р.Р.  - мастер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/о 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286"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16:00-17:00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9631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СЕССИЯ </a:t>
                      </a: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(каб.№212)</a:t>
                      </a:r>
                      <a:endParaRPr lang="ru-RU" sz="78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19817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группа</a:t>
                      </a:r>
                    </a:p>
                  </a:txBody>
                  <a:tcPr marL="0" marR="1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5">
                <a:tc gridSpan="3">
                  <a:txBody>
                    <a:bodyPr/>
                    <a:lstStyle/>
                    <a:p>
                      <a:pPr indent="36000"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387" marR="10387" marT="9701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928390"/>
              </p:ext>
            </p:extLst>
          </p:nvPr>
        </p:nvGraphicFramePr>
        <p:xfrm>
          <a:off x="5110964" y="349228"/>
          <a:ext cx="4861711" cy="3282201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51315"/>
                <a:gridCol w="2562564"/>
                <a:gridCol w="1747832"/>
              </a:tblGrid>
              <a:tr h="285752">
                <a:tc gridSpan="3">
                  <a:txBody>
                    <a:bodyPr/>
                    <a:lstStyle/>
                    <a:p>
                      <a:pPr indent="36000"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18 декабря,       </a:t>
                      </a:r>
                      <a:r>
                        <a:rPr lang="ru-RU" sz="1000" spc="15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пятница</a:t>
                      </a:r>
                      <a:endParaRPr lang="ru-RU" sz="1000" spc="150" baseline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3990" marR="103990" marT="48559" marB="4855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124">
                <a:tc>
                  <a:txBody>
                    <a:bodyPr/>
                    <a:lstStyle/>
                    <a:p>
                      <a:pPr indent="36000" algn="l"/>
                      <a:r>
                        <a:rPr lang="ru-RU" sz="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990" marR="103990" marT="48559" marB="4855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36000" algn="ctr"/>
                      <a:r>
                        <a:rPr lang="ru-RU" sz="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990" marR="103990" marT="48559" marB="485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36000" algn="ctr"/>
                      <a:r>
                        <a:rPr lang="ru-RU" sz="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990" marR="103990" marT="48559" marB="485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4166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8:30-09:00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ПРИБЫТИЕ УЧАСТНИКОВ </a:t>
                      </a: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Кофе-брейк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80" i="1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(каб.№213а)</a:t>
                      </a:r>
                      <a:endParaRPr lang="ru-RU" sz="78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9589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36000" algn="l"/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Хлыбова</a:t>
                      </a: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И.И.- зам.директора по УВР</a:t>
                      </a:r>
                    </a:p>
                    <a:p>
                      <a:pPr indent="36000" algn="l"/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 – </a:t>
                      </a:r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80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  <a:endParaRPr lang="ru-RU" sz="80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/>
                      <a:endParaRPr lang="ru-RU" sz="7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77452">
                <a:tc>
                  <a:txBody>
                    <a:bodyPr/>
                    <a:lstStyle/>
                    <a:p>
                      <a:pPr indent="36000" algn="l" fontAlgn="b"/>
                      <a:endParaRPr lang="ru-RU" sz="700" u="none" strike="noStrike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9:00-12.30</a:t>
                      </a:r>
                    </a:p>
                    <a:p>
                      <a:pPr indent="36000"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СОРЕВНОВАНИЯ ПО КОМПЕТЕНЦИИ «ЭЛЕКТРОНИКА» 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№ 3 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«Сборка и запуск модели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Терморегулятора с использованием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4-х канального микропроцессорного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Устройства NM 8036»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78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213 Б )</a:t>
                      </a:r>
                    </a:p>
                  </a:txBody>
                  <a:tcPr marL="9589" marR="9589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группа</a:t>
                      </a:r>
                      <a:endParaRPr lang="ru-RU" sz="80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Гайнутдинова</a:t>
                      </a:r>
                      <a:r>
                        <a:rPr lang="ru-RU" sz="8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Л.П.– </a:t>
                      </a:r>
                      <a:r>
                        <a:rPr lang="ru-RU" sz="80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80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</a:p>
                    <a:p>
                      <a:pPr indent="36000" algn="l"/>
                      <a:endParaRPr lang="ru-RU" sz="70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9581"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12:30-13:00</a:t>
                      </a:r>
                      <a:endParaRPr lang="ru-RU" sz="700" b="1" i="0" u="none" strike="noStrike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78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89" marR="9589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Гайнутдинова</a:t>
                      </a:r>
                      <a:r>
                        <a:rPr lang="ru-RU" sz="8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Л.П. – </a:t>
                      </a:r>
                      <a:r>
                        <a:rPr lang="ru-RU" sz="80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80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</a:t>
                      </a:r>
                      <a:r>
                        <a:rPr lang="ru-RU" sz="8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КРМК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9161"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13:00-14:30</a:t>
                      </a:r>
                      <a:endParaRPr lang="ru-RU" sz="700" b="1" i="0" u="none" strike="noStrike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СЕССИЯ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(каб.№212)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89" marR="9589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группа</a:t>
                      </a:r>
                    </a:p>
                    <a:p>
                      <a:pPr indent="36000" algn="l"/>
                      <a:endParaRPr lang="ru-RU" sz="700" b="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6079">
                <a:tc>
                  <a:txBody>
                    <a:bodyPr/>
                    <a:lstStyle/>
                    <a:p>
                      <a:pPr indent="36000"/>
                      <a:r>
                        <a:rPr lang="ru-RU" sz="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14:30-15:30</a:t>
                      </a:r>
                      <a:endParaRPr lang="ru-RU" sz="7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ТОРЖЕСТВЕННАЯ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ЦЕРЕМОНИЯ ЗАКРЫТИЯ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ОТБОРОЧНОГО ЭТАПА РЕГИОНАЛЬНОГО ЧЕМПИОНАТА.</a:t>
                      </a:r>
                    </a:p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НАГРАЖДЕНИЕ ПОБЕДИТЕЛЕЙ.</a:t>
                      </a:r>
                    </a:p>
                  </a:txBody>
                  <a:tcPr marL="9589" marR="9589" marT="97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Мухаметов</a:t>
                      </a: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К.Б. – директор</a:t>
                      </a: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7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Хлыбова</a:t>
                      </a:r>
                      <a:r>
                        <a:rPr lang="ru-RU" sz="7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И.И.- зам.директора по УВР</a:t>
                      </a:r>
                    </a:p>
                    <a:p>
                      <a:pPr indent="36000"/>
                      <a:endParaRPr lang="ru-RU" sz="7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841517"/>
              </p:ext>
            </p:extLst>
          </p:nvPr>
        </p:nvGraphicFramePr>
        <p:xfrm>
          <a:off x="0" y="4278318"/>
          <a:ext cx="4752528" cy="22532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09585"/>
                <a:gridCol w="2660997"/>
                <a:gridCol w="1581946"/>
              </a:tblGrid>
              <a:tr h="216024">
                <a:tc gridSpan="3">
                  <a:txBody>
                    <a:bodyPr/>
                    <a:lstStyle/>
                    <a:p>
                      <a:pPr indent="36000" algn="ctr"/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17 декабря,     </a:t>
                      </a:r>
                      <a:r>
                        <a:rPr lang="ru-RU" sz="1000" b="0" spc="15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  <a:endParaRPr lang="ru-RU" sz="1000" b="0" i="0" u="none" strike="noStrike" spc="150" baseline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387" marR="10387" marT="970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595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8:30-09:00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8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ПРИБЫТИЕ</a:t>
                      </a:r>
                      <a:r>
                        <a:rPr kumimoji="0" lang="ru-RU" sz="780" b="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УЧАСТНИКОВ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80" b="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Кофе-брейк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80" b="0" i="1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(каб.№213а)</a:t>
                      </a:r>
                      <a:endParaRPr lang="ru-RU" sz="780" b="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/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Алеева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Л.В.  - зам.директора по ПО</a:t>
                      </a:r>
                    </a:p>
                    <a:p>
                      <a:pPr indent="36000" algn="l"/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 – </a:t>
                      </a: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  <a:endParaRPr lang="ru-RU" sz="68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688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9:00-12:30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СОРЕВНОВАНИЯ ПО КОМПЕТЕНЦИИ «ЭЛЕКТРОНИКА» </a:t>
                      </a:r>
                      <a:endParaRPr lang="ru-RU" sz="780" kern="12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2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Сборка и монтаж 4-х канального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микропроцессорного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устройства </a:t>
                      </a:r>
                      <a:r>
                        <a:rPr lang="en-US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NM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8036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78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№213Б)</a:t>
                      </a:r>
                      <a:endParaRPr lang="ru-RU" sz="78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Бикмухаметова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Р.Р.  - мастер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/о 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  <a:endParaRPr lang="ru-RU" sz="68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78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12:30-13:00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80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КРМК</a:t>
                      </a:r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/>
                      <a:endParaRPr lang="ru-RU" sz="680" b="1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888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13.00-16:00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СОРЕВНОВАНИЯ ПО КОМПЕТЕНЦИИ «ЭЛЕКТРОНИКА»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2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Сборка и монтаж 4-х канального </a:t>
                      </a:r>
                    </a:p>
                    <a:p>
                      <a:pPr indent="36000" algn="l" fontAlgn="b">
                        <a:spcAft>
                          <a:spcPts val="0"/>
                        </a:spcAft>
                      </a:pP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микропроцессорного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устройства </a:t>
                      </a:r>
                      <a:r>
                        <a:rPr lang="en-US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NM</a:t>
                      </a:r>
                      <a:r>
                        <a:rPr lang="ru-RU" sz="780" kern="12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8036</a:t>
                      </a:r>
                      <a:r>
                        <a:rPr lang="ru-RU" sz="78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780" i="1" kern="12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</a:t>
                      </a:r>
                      <a:r>
                        <a:rPr lang="ru-RU" sz="780" i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№213Б)</a:t>
                      </a:r>
                      <a:endParaRPr lang="ru-RU" sz="780" b="0" i="1" cap="none" spc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Бикмухаметова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Р.Р.  - мастер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/о 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Закирова</a:t>
                      </a: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Г.З. – </a:t>
                      </a:r>
                      <a:r>
                        <a:rPr lang="ru-RU" sz="680" b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680" b="0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Волонтеры КРМК</a:t>
                      </a:r>
                      <a:endParaRPr lang="ru-RU" sz="680" b="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" algn="l"/>
                      <a:endParaRPr lang="ru-RU" sz="680" b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04">
                <a:tc>
                  <a:txBody>
                    <a:bodyPr/>
                    <a:lstStyle/>
                    <a:p>
                      <a:pPr indent="36000" algn="l" fontAlgn="b"/>
                      <a:r>
                        <a:rPr lang="ru-RU" sz="700" b="0" i="0" u="none" strike="noStrike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16.00-17.00</a:t>
                      </a:r>
                      <a:endParaRPr lang="ru-RU" sz="700" b="1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</a:t>
                      </a:r>
                      <a:r>
                        <a:rPr lang="ru-RU" sz="780" kern="1200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СЕССИЯ</a:t>
                      </a:r>
                    </a:p>
                    <a:p>
                      <a:pPr marL="0" marR="0" indent="36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80" i="1" kern="1200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(каб.№212)</a:t>
                      </a:r>
                      <a:endParaRPr lang="ru-RU" sz="78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80" b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Надеев</a:t>
                      </a:r>
                      <a:r>
                        <a:rPr lang="ru-RU" sz="68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А.Ф. – старший эксперт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68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группа</a:t>
                      </a:r>
                    </a:p>
                    <a:p>
                      <a:pPr indent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68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987925" y="4140572"/>
            <a:ext cx="4984750" cy="32002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000">
              <a:lnSpc>
                <a:spcPct val="150000"/>
              </a:lnSpc>
            </a:pPr>
            <a:endParaRPr lang="ru-RU" sz="11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972675" cy="3362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8335" tIns="49167" rIns="98335" bIns="49167" rtlCol="0">
            <a:spAutoFit/>
          </a:bodyPr>
          <a:lstStyle/>
          <a:p>
            <a:pPr algn="ctr">
              <a:spcAft>
                <a:spcPts val="645"/>
              </a:spcAft>
            </a:pPr>
            <a:r>
              <a:rPr lang="ru-RU" sz="15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Программа отборочного (сетевого) этапа регионального чемпионата </a:t>
            </a:r>
            <a:r>
              <a:rPr lang="en-US" sz="1500" b="1" dirty="0" err="1" smtClean="0">
                <a:solidFill>
                  <a:srgbClr val="C00000"/>
                </a:solidFill>
                <a:latin typeface="Calibri" pitchFamily="34" charset="0"/>
                <a:ea typeface="Arial Unicode MS"/>
                <a:cs typeface="Calibri" pitchFamily="34" charset="0"/>
              </a:rPr>
              <a:t>WorldSkills</a:t>
            </a:r>
            <a:r>
              <a:rPr lang="en-US" sz="1500" b="1" dirty="0" smtClean="0">
                <a:solidFill>
                  <a:srgbClr val="C00000"/>
                </a:solidFill>
                <a:latin typeface="Calibri" pitchFamily="34" charset="0"/>
                <a:ea typeface="Arial Unicode MS"/>
                <a:cs typeface="Calibri" pitchFamily="34" charset="0"/>
              </a:rPr>
              <a:t> Russia</a:t>
            </a:r>
            <a:endParaRPr lang="ru-RU" sz="15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Другая 10">
      <a:dk1>
        <a:srgbClr val="FFFFFF"/>
      </a:dk1>
      <a:lt1>
        <a:srgbClr val="BFBFBF"/>
      </a:lt1>
      <a:dk2>
        <a:srgbClr val="007DEA"/>
      </a:dk2>
      <a:lt2>
        <a:srgbClr val="A7D6FF"/>
      </a:lt2>
      <a:accent1>
        <a:srgbClr val="AF0F5B"/>
      </a:accent1>
      <a:accent2>
        <a:srgbClr val="EA157A"/>
      </a:accent2>
      <a:accent3>
        <a:srgbClr val="FEB80A"/>
      </a:accent3>
      <a:accent4>
        <a:srgbClr val="002D89"/>
      </a:accent4>
      <a:accent5>
        <a:srgbClr val="738AC8"/>
      </a:accent5>
      <a:accent6>
        <a:srgbClr val="1AB39F"/>
      </a:accent6>
      <a:hlink>
        <a:srgbClr val="7030A0"/>
      </a:hlink>
      <a:folHlink>
        <a:srgbClr val="00206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2256</TotalTime>
  <Words>542</Words>
  <Application>Microsoft Office PowerPoint</Application>
  <PresentationFormat>Произвольный</PresentationFormat>
  <Paragraphs>210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Метро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Гость</cp:lastModifiedBy>
  <cp:revision>174</cp:revision>
  <cp:lastPrinted>2015-12-10T08:36:18Z</cp:lastPrinted>
  <dcterms:created xsi:type="dcterms:W3CDTF">2014-04-04T08:37:41Z</dcterms:created>
  <dcterms:modified xsi:type="dcterms:W3CDTF">2015-12-16T09:57:09Z</dcterms:modified>
</cp:coreProperties>
</file>